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>
        <p:scale>
          <a:sx n="100" d="100"/>
          <a:sy n="100" d="100"/>
        </p:scale>
        <p:origin x="62" y="8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w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5.png"/><Relationship Id="rId9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8.w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9.png"/><Relationship Id="rId16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1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17.bin"/><Relationship Id="rId3" Type="http://schemas.openxmlformats.org/officeDocument/2006/relationships/image" Target="../media/image44.png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50.wmf"/><Relationship Id="rId2" Type="http://schemas.openxmlformats.org/officeDocument/2006/relationships/image" Target="../media/image43.png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47.wmf"/><Relationship Id="rId5" Type="http://schemas.openxmlformats.org/officeDocument/2006/relationships/image" Target="../media/image45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.svg"/><Relationship Id="rId1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4.wmf"/><Relationship Id="rId3" Type="http://schemas.openxmlformats.org/officeDocument/2006/relationships/image" Target="../media/image2.png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21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6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3.svg"/><Relationship Id="rId9" Type="http://schemas.openxmlformats.org/officeDocument/2006/relationships/image" Target="../media/image5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4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98547" y="6099252"/>
            <a:ext cx="714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本节为了教学理解简化了诸多定义，具体内容需参考历史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IAU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决议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A9E14-2406-079C-5FAD-93A0EF63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693" y="2167750"/>
            <a:ext cx="3732349" cy="3653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9218105" y="5844029"/>
            <a:ext cx="287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15B98D-8CAC-77A8-44F7-AD739591548A}"/>
              </a:ext>
            </a:extLst>
          </p:cNvPr>
          <p:cNvSpPr/>
          <p:nvPr/>
        </p:nvSpPr>
        <p:spPr>
          <a:xfrm>
            <a:off x="10028583" y="5526157"/>
            <a:ext cx="864704" cy="3178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2913990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535513"/>
              </p:ext>
            </p:extLst>
          </p:nvPr>
        </p:nvGraphicFramePr>
        <p:xfrm>
          <a:off x="733903" y="3905269"/>
          <a:ext cx="24796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240200" imgH="346680" progId="Equation.AxMath">
                  <p:embed/>
                </p:oleObj>
              </mc:Choice>
              <mc:Fallback>
                <p:oleObj name="AxMath" r:id="rId12" imgW="124020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3903" y="3905269"/>
                        <a:ext cx="24796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21508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026468"/>
              </p:ext>
            </p:extLst>
          </p:nvPr>
        </p:nvGraphicFramePr>
        <p:xfrm>
          <a:off x="2513008" y="3180230"/>
          <a:ext cx="42608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130120" imgH="408240" progId="Equation.AxMath">
                  <p:embed/>
                </p:oleObj>
              </mc:Choice>
              <mc:Fallback>
                <p:oleObj name="AxMath" r:id="rId15" imgW="2130120" imgH="40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13008" y="3180230"/>
                        <a:ext cx="42608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952888"/>
              </p:ext>
            </p:extLst>
          </p:nvPr>
        </p:nvGraphicFramePr>
        <p:xfrm>
          <a:off x="2720554" y="6088699"/>
          <a:ext cx="4419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210400" imgH="196560" progId="Equation.AxMath">
                  <p:embed/>
                </p:oleObj>
              </mc:Choice>
              <mc:Fallback>
                <p:oleObj name="AxMath" r:id="rId17" imgW="22104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20554" y="6088699"/>
                        <a:ext cx="4419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2438738" y="4804486"/>
            <a:ext cx="3541364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36" y="4387527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5442AD-9897-E808-2047-3411F24D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079" y="4001621"/>
            <a:ext cx="3679426" cy="25938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510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积分求得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3840" imgH="234720" progId="Equation.AxMath">
                  <p:embed/>
                </p:oleObj>
              </mc:Choice>
              <mc:Fallback>
                <p:oleObj name="AxMath" r:id="rId4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39098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80120" imgH="196560" progId="Equation.AxMath">
                  <p:embed/>
                </p:oleObj>
              </mc:Choice>
              <mc:Fallback>
                <p:oleObj name="AxMath" r:id="rId6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881675"/>
              </p:ext>
            </p:extLst>
          </p:nvPr>
        </p:nvGraphicFramePr>
        <p:xfrm>
          <a:off x="4328008" y="5294409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03800" imgH="228240" progId="Equation.AxMath">
                  <p:embed/>
                </p:oleObj>
              </mc:Choice>
              <mc:Fallback>
                <p:oleObj name="AxMath" r:id="rId10" imgW="1603800" imgH="228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8008" y="5294409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39371"/>
              </p:ext>
            </p:extLst>
          </p:nvPr>
        </p:nvGraphicFramePr>
        <p:xfrm>
          <a:off x="882425" y="5746023"/>
          <a:ext cx="74295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272200" imgH="399600" progId="Equation.AxMath">
                  <p:embed/>
                </p:oleObj>
              </mc:Choice>
              <mc:Fallback>
                <p:oleObj name="AxMath" r:id="rId12" imgW="527220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2425" y="5746023"/>
                        <a:ext cx="742950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04793"/>
              </p:ext>
            </p:extLst>
          </p:nvPr>
        </p:nvGraphicFramePr>
        <p:xfrm>
          <a:off x="1372448" y="3918777"/>
          <a:ext cx="6415576" cy="94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8680" imgH="563400" progId="Equation.AxMath">
                  <p:embed/>
                </p:oleObj>
              </mc:Choice>
              <mc:Fallback>
                <p:oleObj name="AxMath" r:id="rId14" imgW="3838680" imgH="5634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72448" y="3918777"/>
                        <a:ext cx="6415576" cy="94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049569"/>
              </p:ext>
            </p:extLst>
          </p:nvPr>
        </p:nvGraphicFramePr>
        <p:xfrm>
          <a:off x="7200250" y="3100556"/>
          <a:ext cx="4870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628080" imgH="394560" progId="Equation.AxMath">
                  <p:embed/>
                </p:oleObj>
              </mc:Choice>
              <mc:Fallback>
                <p:oleObj name="AxMath" r:id="rId16" imgW="3628080" imgH="394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00250" y="3100556"/>
                        <a:ext cx="48704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7133229" y="3580223"/>
            <a:ext cx="5005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上式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年内与精确公式偏差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1119B26-83EE-F8DF-BF19-3A275ADB6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586453"/>
              </p:ext>
            </p:extLst>
          </p:nvPr>
        </p:nvGraphicFramePr>
        <p:xfrm>
          <a:off x="7224564" y="6344818"/>
          <a:ext cx="949327" cy="295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613440" imgH="190440" progId="Equation.AxMath">
                  <p:embed/>
                </p:oleObj>
              </mc:Choice>
              <mc:Fallback>
                <p:oleObj name="AxMath" r:id="rId18" imgW="613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24564" y="6344818"/>
                        <a:ext cx="949327" cy="295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6E775999-22A0-041A-BFE3-12DD4B75A8F5}"/>
              </a:ext>
            </a:extLst>
          </p:cNvPr>
          <p:cNvSpPr/>
          <p:nvPr/>
        </p:nvSpPr>
        <p:spPr>
          <a:xfrm>
            <a:off x="6096000" y="6332866"/>
            <a:ext cx="142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积分常数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6476289" cy="55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212D0-2C48-3E0E-0C04-940E2B2D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92" y="1228650"/>
            <a:ext cx="7053878" cy="1784440"/>
          </a:xfrm>
          <a:prstGeom prst="rect">
            <a:avLst/>
          </a:prstGeom>
        </p:spPr>
      </p:pic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04938"/>
              </p:ext>
            </p:extLst>
          </p:nvPr>
        </p:nvGraphicFramePr>
        <p:xfrm>
          <a:off x="652463" y="3090039"/>
          <a:ext cx="7696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848760" imgH="199800" progId="Equation.AxMath">
                  <p:embed/>
                </p:oleObj>
              </mc:Choice>
              <mc:Fallback>
                <p:oleObj name="AxMath" r:id="rId6" imgW="38487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463" y="3090039"/>
                        <a:ext cx="7696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C42B7B2-FA7B-7CAA-43F1-037B20E96331}"/>
              </a:ext>
            </a:extLst>
          </p:cNvPr>
          <p:cNvSpPr/>
          <p:nvPr/>
        </p:nvSpPr>
        <p:spPr>
          <a:xfrm>
            <a:off x="1758323" y="3463772"/>
            <a:ext cx="500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UT1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起算儒略日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538908"/>
              </p:ext>
            </p:extLst>
          </p:nvPr>
        </p:nvGraphicFramePr>
        <p:xfrm>
          <a:off x="4363402" y="6103019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59040" imgH="190440" progId="Equation.AxMath">
                  <p:embed/>
                </p:oleObj>
              </mc:Choice>
              <mc:Fallback>
                <p:oleObj name="AxMath" r:id="rId8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3402" y="6103019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47548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80120" imgH="196560" progId="Equation.AxMath">
                  <p:embed/>
                </p:oleObj>
              </mc:Choice>
              <mc:Fallback>
                <p:oleObj name="AxMath" r:id="rId10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37660"/>
              </p:ext>
            </p:extLst>
          </p:nvPr>
        </p:nvGraphicFramePr>
        <p:xfrm>
          <a:off x="1506538" y="4386263"/>
          <a:ext cx="60325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15720" imgH="534600" progId="Equation.AxMath">
                  <p:embed/>
                </p:oleObj>
              </mc:Choice>
              <mc:Fallback>
                <p:oleObj name="AxMath" r:id="rId12" imgW="3015720" imgH="53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06538" y="4386263"/>
                        <a:ext cx="603250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469095" y="5456610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4316364" y="5330326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92762" y="5327590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1904737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687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求：相对我们的方位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3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1" y="3061554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289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524728" y="1462218"/>
            <a:ext cx="65541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28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的转换矩阵（值）。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报告中需包含所有中间过程的矩阵（值）、相应的模型参数以及时间变量。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4522264" y="3870345"/>
            <a:ext cx="338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相关坐标系：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BCRS, GCRS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316547" y="5053038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86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58763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历元平春分点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（什么时间？）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=&gt;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将地心坐标系与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407988" y="5682680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023900" y="5047360"/>
            <a:ext cx="62523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www.iers.org/IERS/EN/Science/ICRS/pole_and_right_ascensions_origin.html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D4288D-7488-5045-8D51-80411D9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5" y="936052"/>
            <a:ext cx="5775816" cy="4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6506098" y="5421070"/>
            <a:ext cx="547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平赤道与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97" y="592194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59" y="6280539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664295" y="6293366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188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9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60433</TotalTime>
  <Words>1456</Words>
  <Application>Microsoft Office PowerPoint</Application>
  <PresentationFormat>宽屏</PresentationFormat>
  <Paragraphs>296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441</cp:revision>
  <dcterms:created xsi:type="dcterms:W3CDTF">2022-10-24T14:28:29Z</dcterms:created>
  <dcterms:modified xsi:type="dcterms:W3CDTF">2023-08-22T02:59:20Z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